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5119350" cy="4280376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943F"/>
    <a:srgbClr val="EE8222"/>
    <a:srgbClr val="1E2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8"/>
    <p:restoredTop sz="94696"/>
  </p:normalViewPr>
  <p:slideViewPr>
    <p:cSldViewPr snapToGrid="0" snapToObjects="1" showGuides="1">
      <p:cViewPr>
        <p:scale>
          <a:sx n="64" d="100"/>
          <a:sy n="64" d="100"/>
        </p:scale>
        <p:origin x="48" y="-12462"/>
      </p:cViewPr>
      <p:guideLst>
        <p:guide orient="horz" pos="13482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9455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CD6FAF8A-B1B0-BA44-99A3-C2F496323BEC}" type="datetimeFigureOut">
              <a:rPr kumimoji="1" lang="ja-JP" altLang="en-US" smtClean="0"/>
              <a:t>2020/9/30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8285" y="39672756"/>
            <a:ext cx="5102781" cy="2278904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8041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009984E9-718F-AE42-AAB1-94410B0E4D0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2" name="図 11" descr="傘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D2B21FD9-4C2F-EA4A-A148-4CC69C5CF1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" y="357982"/>
            <a:ext cx="14401800" cy="42087800"/>
          </a:xfrm>
          <a:prstGeom prst="rect">
            <a:avLst/>
          </a:prstGeom>
        </p:spPr>
      </p:pic>
      <p:pic>
        <p:nvPicPr>
          <p:cNvPr id="14" name="図 13" descr="黒い背景と白い文字&#10;&#10;自動的に生成された説明">
            <a:extLst>
              <a:ext uri="{FF2B5EF4-FFF2-40B4-BE49-F238E27FC236}">
                <a16:creationId xmlns:a16="http://schemas.microsoft.com/office/drawing/2014/main" id="{8CBACFA8-0545-AD47-AE70-A04A8F76E1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838176" y="720000"/>
            <a:ext cx="1528224" cy="645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8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9455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CD6FAF8A-B1B0-BA44-99A3-C2F496323BEC}" type="datetimeFigureOut">
              <a:rPr kumimoji="1" lang="ja-JP" altLang="en-US" smtClean="0"/>
              <a:t>2020/9/30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8285" y="39672756"/>
            <a:ext cx="5102781" cy="2278904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8041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009984E9-718F-AE42-AAB1-94410B0E4D0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3" name="図 2" descr="テーブル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A03D689B-B3E2-734D-81CB-DDB5CF16A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" y="357981"/>
            <a:ext cx="14401800" cy="42087800"/>
          </a:xfrm>
          <a:prstGeom prst="rect">
            <a:avLst/>
          </a:prstGeom>
        </p:spPr>
      </p:pic>
      <p:pic>
        <p:nvPicPr>
          <p:cNvPr id="8" name="図 7" descr="黒い背景と白い文字&#10;&#10;自動的に生成された説明">
            <a:extLst>
              <a:ext uri="{FF2B5EF4-FFF2-40B4-BE49-F238E27FC236}">
                <a16:creationId xmlns:a16="http://schemas.microsoft.com/office/drawing/2014/main" id="{64074546-2214-924E-92CF-0275B1D5C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4000" y="720000"/>
            <a:ext cx="3962400" cy="774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32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9F1B69E-38B1-9643-88A1-1AA243F7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455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CD6FAF8A-B1B0-BA44-99A3-C2F496323BEC}" type="datetimeFigureOut">
              <a:rPr kumimoji="1" lang="ja-JP" altLang="en-US" smtClean="0"/>
              <a:t>2020/9/30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7B236DD-5B21-6947-9A75-EF10E7277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8285" y="39672756"/>
            <a:ext cx="5102781" cy="2278904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70E0DDF-3E98-604F-A5B2-E48E08080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8041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009984E9-718F-AE42-AAB1-94410B0E4D0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 descr="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2025A2AD-C53B-9643-B2C1-ACEF5AE3CF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125" y="357981"/>
            <a:ext cx="14389100" cy="42087800"/>
          </a:xfrm>
          <a:prstGeom prst="rect">
            <a:avLst/>
          </a:prstGeom>
        </p:spPr>
      </p:pic>
      <p:pic>
        <p:nvPicPr>
          <p:cNvPr id="8" name="図 7" descr="黒い背景と白い文字&#10;&#10;自動的に生成された説明">
            <a:extLst>
              <a:ext uri="{FF2B5EF4-FFF2-40B4-BE49-F238E27FC236}">
                <a16:creationId xmlns:a16="http://schemas.microsoft.com/office/drawing/2014/main" id="{B1BCD390-E0DF-BB4A-953F-37E442B381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4000" y="720000"/>
            <a:ext cx="3962400" cy="774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92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2" r:id="rId2"/>
    <p:sldLayoutId id="2147483683" r:id="rId3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kumimoji="1"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kumimoji="1"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4AA9F984-13DD-1645-9054-A99780D33D51}"/>
              </a:ext>
            </a:extLst>
          </p:cNvPr>
          <p:cNvGrpSpPr/>
          <p:nvPr/>
        </p:nvGrpSpPr>
        <p:grpSpPr>
          <a:xfrm>
            <a:off x="15319767" y="757212"/>
            <a:ext cx="3601961" cy="7393376"/>
            <a:chOff x="10603957" y="915248"/>
            <a:chExt cx="3601961" cy="7393376"/>
          </a:xfrm>
        </p:grpSpPr>
        <p:pic>
          <p:nvPicPr>
            <p:cNvPr id="8" name="図 7" descr="記号, 食品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1A578EF6-9DA3-174E-9031-47AEC7EE8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03957" y="915248"/>
              <a:ext cx="1079500" cy="1079500"/>
            </a:xfrm>
            <a:prstGeom prst="rect">
              <a:avLst/>
            </a:prstGeom>
          </p:spPr>
        </p:pic>
        <p:pic>
          <p:nvPicPr>
            <p:cNvPr id="10" name="図 9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BEE8B627-0571-C741-8971-37592F7E5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26418" y="5966348"/>
              <a:ext cx="1079500" cy="1079500"/>
            </a:xfrm>
            <a:prstGeom prst="rect">
              <a:avLst/>
            </a:prstGeom>
          </p:spPr>
        </p:pic>
        <p:pic>
          <p:nvPicPr>
            <p:cNvPr id="12" name="図 11" descr="記号 が含まれている画像&#10;&#10;自動的に生成された説明">
              <a:extLst>
                <a:ext uri="{FF2B5EF4-FFF2-40B4-BE49-F238E27FC236}">
                  <a16:creationId xmlns:a16="http://schemas.microsoft.com/office/drawing/2014/main" id="{7D6C6394-CF78-A74D-AB45-69ACBB69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126418" y="4703573"/>
              <a:ext cx="1079500" cy="1079500"/>
            </a:xfrm>
            <a:prstGeom prst="rect">
              <a:avLst/>
            </a:prstGeom>
          </p:spPr>
        </p:pic>
        <p:pic>
          <p:nvPicPr>
            <p:cNvPr id="14" name="図 13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58714C99-B34B-6448-9684-1796072B3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126418" y="3440798"/>
              <a:ext cx="1079500" cy="1079500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BB2BFFFD-B788-404D-BB02-DAD293721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126418" y="2178023"/>
              <a:ext cx="1079500" cy="1079500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2F54C566-7CC8-8D4A-B4A3-852CD54F2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126418" y="915248"/>
              <a:ext cx="1079500" cy="1079500"/>
            </a:xfrm>
            <a:prstGeom prst="rect">
              <a:avLst/>
            </a:prstGeom>
          </p:spPr>
        </p:pic>
        <p:pic>
          <p:nvPicPr>
            <p:cNvPr id="20" name="図 19" descr="挿絵, 食品 が含まれている画像&#10;&#10;自動的に生成された説明">
              <a:extLst>
                <a:ext uri="{FF2B5EF4-FFF2-40B4-BE49-F238E27FC236}">
                  <a16:creationId xmlns:a16="http://schemas.microsoft.com/office/drawing/2014/main" id="{D56A8D4D-570F-7345-8262-811199600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865187" y="7229124"/>
              <a:ext cx="1079500" cy="1079500"/>
            </a:xfrm>
            <a:prstGeom prst="rect">
              <a:avLst/>
            </a:prstGeom>
          </p:spPr>
        </p:pic>
        <p:pic>
          <p:nvPicPr>
            <p:cNvPr id="22" name="図 21" descr="抽象, 挿絵, 食品, 記号 が含まれている画像&#10;&#10;自動的に生成された説明">
              <a:extLst>
                <a:ext uri="{FF2B5EF4-FFF2-40B4-BE49-F238E27FC236}">
                  <a16:creationId xmlns:a16="http://schemas.microsoft.com/office/drawing/2014/main" id="{ADB43E36-F991-B64A-AADD-8326F10E6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865187" y="5966348"/>
              <a:ext cx="1079500" cy="1079500"/>
            </a:xfrm>
            <a:prstGeom prst="rect">
              <a:avLst/>
            </a:prstGeom>
          </p:spPr>
        </p:pic>
        <p:pic>
          <p:nvPicPr>
            <p:cNvPr id="24" name="図 23" descr="抽象, 記号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E48538E1-2BA3-F243-9D4B-434502650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865187" y="4703573"/>
              <a:ext cx="1079500" cy="1079500"/>
            </a:xfrm>
            <a:prstGeom prst="rect">
              <a:avLst/>
            </a:prstGeom>
          </p:spPr>
        </p:pic>
        <p:pic>
          <p:nvPicPr>
            <p:cNvPr id="26" name="図 25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DAD34119-F4E2-004F-AD30-75387D486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865187" y="3440798"/>
              <a:ext cx="1079500" cy="1079500"/>
            </a:xfrm>
            <a:prstGeom prst="rect">
              <a:avLst/>
            </a:prstGeom>
          </p:spPr>
        </p:pic>
        <p:pic>
          <p:nvPicPr>
            <p:cNvPr id="28" name="図 27" descr="抽象, 挿絵, 記号 が含まれている画像&#10;&#10;自動的に生成された説明">
              <a:extLst>
                <a:ext uri="{FF2B5EF4-FFF2-40B4-BE49-F238E27FC236}">
                  <a16:creationId xmlns:a16="http://schemas.microsoft.com/office/drawing/2014/main" id="{4813A736-A1B8-B342-B87F-FF6B781E0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865187" y="2178023"/>
              <a:ext cx="1079500" cy="1079500"/>
            </a:xfrm>
            <a:prstGeom prst="rect">
              <a:avLst/>
            </a:prstGeom>
          </p:spPr>
        </p:pic>
        <p:pic>
          <p:nvPicPr>
            <p:cNvPr id="30" name="図 29" descr="食品, 挿絵, 記号 が含まれている画像&#10;&#10;自動的に生成された説明">
              <a:extLst>
                <a:ext uri="{FF2B5EF4-FFF2-40B4-BE49-F238E27FC236}">
                  <a16:creationId xmlns:a16="http://schemas.microsoft.com/office/drawing/2014/main" id="{173B75A8-FAAA-C340-969B-63A335680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865187" y="915248"/>
              <a:ext cx="1079500" cy="1079500"/>
            </a:xfrm>
            <a:prstGeom prst="rect">
              <a:avLst/>
            </a:prstGeom>
          </p:spPr>
        </p:pic>
        <p:pic>
          <p:nvPicPr>
            <p:cNvPr id="32" name="図 31" descr="記号 が含まれている画像&#10;&#10;自動的に生成された説明">
              <a:extLst>
                <a:ext uri="{FF2B5EF4-FFF2-40B4-BE49-F238E27FC236}">
                  <a16:creationId xmlns:a16="http://schemas.microsoft.com/office/drawing/2014/main" id="{9FBC8195-414A-5E48-8A98-4882EBBEF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603957" y="7229124"/>
              <a:ext cx="1079500" cy="1079500"/>
            </a:xfrm>
            <a:prstGeom prst="rect">
              <a:avLst/>
            </a:prstGeom>
          </p:spPr>
        </p:pic>
        <p:pic>
          <p:nvPicPr>
            <p:cNvPr id="34" name="図 33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A4CA7CED-B7D0-2042-903E-6D6DD3A43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603957" y="5966348"/>
              <a:ext cx="1079500" cy="1079500"/>
            </a:xfrm>
            <a:prstGeom prst="rect">
              <a:avLst/>
            </a:prstGeom>
          </p:spPr>
        </p:pic>
        <p:pic>
          <p:nvPicPr>
            <p:cNvPr id="36" name="図 35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05DD0808-3F3F-5441-A295-A09FA5200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603957" y="4703573"/>
              <a:ext cx="1079500" cy="1079500"/>
            </a:xfrm>
            <a:prstGeom prst="rect">
              <a:avLst/>
            </a:prstGeom>
          </p:spPr>
        </p:pic>
        <p:pic>
          <p:nvPicPr>
            <p:cNvPr id="38" name="図 37" descr="挿絵, 記号 が含まれている画像&#10;&#10;自動的に生成された説明">
              <a:extLst>
                <a:ext uri="{FF2B5EF4-FFF2-40B4-BE49-F238E27FC236}">
                  <a16:creationId xmlns:a16="http://schemas.microsoft.com/office/drawing/2014/main" id="{12CB460E-36F2-5D44-9D4F-307B9DEA3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603957" y="3440798"/>
              <a:ext cx="1079500" cy="1079500"/>
            </a:xfrm>
            <a:prstGeom prst="rect">
              <a:avLst/>
            </a:prstGeom>
          </p:spPr>
        </p:pic>
        <p:pic>
          <p:nvPicPr>
            <p:cNvPr id="40" name="図 39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59796572-A546-8340-AA0E-B058CF632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0603957" y="2178023"/>
              <a:ext cx="1079500" cy="1079500"/>
            </a:xfrm>
            <a:prstGeom prst="rect">
              <a:avLst/>
            </a:prstGeom>
          </p:spPr>
        </p:pic>
      </p:grp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BAF9682-691D-2440-A3CA-1C3865D4004D}"/>
              </a:ext>
            </a:extLst>
          </p:cNvPr>
          <p:cNvSpPr txBox="1"/>
          <p:nvPr/>
        </p:nvSpPr>
        <p:spPr>
          <a:xfrm>
            <a:off x="992284" y="1180287"/>
            <a:ext cx="8853465" cy="3132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8000"/>
              </a:lnSpc>
              <a:spcBef>
                <a:spcPts val="600"/>
              </a:spcBef>
            </a:pPr>
            <a:r>
              <a:rPr kumimoji="1" lang="ja-JP" altLang="en-US" sz="6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カーボンナノチューブ</a:t>
            </a:r>
          </a:p>
          <a:p>
            <a:pPr>
              <a:lnSpc>
                <a:spcPts val="8000"/>
              </a:lnSpc>
              <a:spcBef>
                <a:spcPts val="600"/>
              </a:spcBef>
            </a:pPr>
            <a:r>
              <a:rPr kumimoji="1" lang="ja-JP" altLang="en-US" sz="6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複合材料の合成</a:t>
            </a:r>
          </a:p>
          <a:p>
            <a:pPr>
              <a:lnSpc>
                <a:spcPts val="8000"/>
              </a:lnSpc>
              <a:spcBef>
                <a:spcPts val="600"/>
              </a:spcBef>
            </a:pPr>
            <a:r>
              <a:rPr kumimoji="1" lang="ja-JP" altLang="en-US" sz="6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複合材料の合成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A1DEF2DD-1671-BA4E-B197-E18D6285D5F1}"/>
              </a:ext>
            </a:extLst>
          </p:cNvPr>
          <p:cNvSpPr txBox="1"/>
          <p:nvPr/>
        </p:nvSpPr>
        <p:spPr>
          <a:xfrm>
            <a:off x="992284" y="4577078"/>
            <a:ext cx="8853465" cy="2163964"/>
          </a:xfrm>
          <a:prstGeom prst="rect">
            <a:avLst/>
          </a:prstGeom>
          <a:noFill/>
        </p:spPr>
        <p:txBody>
          <a:bodyPr wrap="square" lIns="72000" tIns="360000" rtlCol="0">
            <a:noAutofit/>
          </a:bodyPr>
          <a:lstStyle/>
          <a:p>
            <a:pPr>
              <a:lnSpc>
                <a:spcPts val="6400"/>
              </a:lnSpc>
              <a:spcBef>
                <a:spcPts val="600"/>
              </a:spcBef>
            </a:pPr>
            <a:r>
              <a:rPr kumimoji="1" lang="ja-JP" altLang="en-US" sz="5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〇</a:t>
            </a:r>
            <a:r>
              <a:rPr kumimoji="1" lang="ja-JP" altLang="en-US" sz="48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根戸枠 博子１、</a:t>
            </a:r>
          </a:p>
          <a:p>
            <a:pPr>
              <a:lnSpc>
                <a:spcPts val="6400"/>
              </a:lnSpc>
              <a:spcBef>
                <a:spcPts val="600"/>
              </a:spcBef>
            </a:pPr>
            <a:r>
              <a:rPr kumimoji="1" lang="ja-JP" altLang="en-US" sz="48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台場 シティ２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FFB39C5-F452-1946-A26A-B5E5225C2707}"/>
              </a:ext>
            </a:extLst>
          </p:cNvPr>
          <p:cNvSpPr txBox="1"/>
          <p:nvPr/>
        </p:nvSpPr>
        <p:spPr>
          <a:xfrm>
            <a:off x="992284" y="6686891"/>
            <a:ext cx="8853465" cy="2163963"/>
          </a:xfrm>
          <a:prstGeom prst="rect">
            <a:avLst/>
          </a:prstGeom>
          <a:noFill/>
        </p:spPr>
        <p:txBody>
          <a:bodyPr wrap="square" lIns="72000" tIns="360000" rtlCol="0">
            <a:noAutofit/>
          </a:bodyPr>
          <a:lstStyle/>
          <a:p>
            <a:pPr>
              <a:lnSpc>
                <a:spcPts val="5800"/>
              </a:lnSpc>
              <a:spcBef>
                <a:spcPts val="600"/>
              </a:spcBef>
            </a:pPr>
            <a:r>
              <a:rPr kumimoji="1" lang="ja-JP" altLang="en-US" sz="4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１◇◇大学 農学部、</a:t>
            </a:r>
          </a:p>
          <a:p>
            <a:pPr>
              <a:lnSpc>
                <a:spcPts val="5800"/>
              </a:lnSpc>
              <a:spcBef>
                <a:spcPts val="600"/>
              </a:spcBef>
            </a:pPr>
            <a:r>
              <a:rPr kumimoji="1" lang="ja-JP" altLang="en-US" sz="4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２株式会社△△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E95132E-1035-F04A-AA9A-C52D397D79AD}"/>
              </a:ext>
            </a:extLst>
          </p:cNvPr>
          <p:cNvSpPr txBox="1"/>
          <p:nvPr/>
        </p:nvSpPr>
        <p:spPr>
          <a:xfrm>
            <a:off x="1135804" y="12165174"/>
            <a:ext cx="12849595" cy="5885482"/>
          </a:xfrm>
          <a:prstGeom prst="rect">
            <a:avLst/>
          </a:prstGeom>
          <a:noFill/>
        </p:spPr>
        <p:txBody>
          <a:bodyPr wrap="square" lIns="72000" tIns="360000" rtlCol="0">
            <a:noAutofit/>
          </a:bodyPr>
          <a:lstStyle/>
          <a:p>
            <a:pPr marL="643500" indent="-571500">
              <a:lnSpc>
                <a:spcPts val="6800"/>
              </a:lnSpc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19"/>
              </a:buBlip>
            </a:pPr>
            <a:r>
              <a:rPr kumimoji="1" lang="ja-JP" altLang="en-US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単層のカーボンナノチューブ</a:t>
            </a:r>
            <a:r>
              <a:rPr kumimoji="1" lang="en-US" altLang="ja-JP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(CNT)</a:t>
            </a:r>
            <a:r>
              <a:rPr kumimoji="1" lang="ja-JP" altLang="en-US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の高効率合成に成功</a:t>
            </a:r>
          </a:p>
          <a:p>
            <a:pPr marL="643500" indent="-571500">
              <a:lnSpc>
                <a:spcPts val="6800"/>
              </a:lnSpc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19"/>
              </a:buBlip>
            </a:pPr>
            <a:r>
              <a:rPr kumimoji="1" lang="ja-JP" altLang="en-US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小粒径、高分散性な層状複水酸化合物</a:t>
            </a:r>
            <a:r>
              <a:rPr kumimoji="1" lang="en-US" altLang="ja-JP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(LDH)</a:t>
            </a:r>
            <a:r>
              <a:rPr kumimoji="1" lang="ja-JP" altLang="en-US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の合成に成功</a:t>
            </a:r>
          </a:p>
          <a:p>
            <a:pPr marL="643500" indent="-571500">
              <a:lnSpc>
                <a:spcPts val="6800"/>
              </a:lnSpc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19"/>
              </a:buBlip>
            </a:pPr>
            <a:r>
              <a:rPr kumimoji="1" lang="ja-JP" altLang="en-US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共沈法により</a:t>
            </a:r>
            <a:r>
              <a:rPr kumimoji="1" lang="en-US" altLang="ja-JP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CNT</a:t>
            </a:r>
            <a:r>
              <a:rPr kumimoji="1" lang="ja-JP" altLang="en-US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と</a:t>
            </a:r>
            <a:r>
              <a:rPr kumimoji="1" lang="en-US" altLang="ja-JP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LDH</a:t>
            </a:r>
            <a:r>
              <a:rPr kumimoji="1" lang="ja-JP" altLang="en-US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の複合化に成功</a:t>
            </a:r>
          </a:p>
          <a:p>
            <a:pPr marL="643500" indent="-571500">
              <a:lnSpc>
                <a:spcPts val="6800"/>
              </a:lnSpc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19"/>
              </a:buBlip>
            </a:pPr>
            <a:r>
              <a:rPr kumimoji="1" lang="ja-JP" altLang="en-US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新規機能性ナノ材料としての応用が期待される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9F8987A-A1B7-B84D-8DC3-0B637E232D63}"/>
              </a:ext>
            </a:extLst>
          </p:cNvPr>
          <p:cNvSpPr txBox="1"/>
          <p:nvPr/>
        </p:nvSpPr>
        <p:spPr>
          <a:xfrm>
            <a:off x="545011" y="36984154"/>
            <a:ext cx="14774756" cy="4908871"/>
          </a:xfrm>
          <a:prstGeom prst="rect">
            <a:avLst/>
          </a:prstGeom>
          <a:noFill/>
        </p:spPr>
        <p:txBody>
          <a:bodyPr wrap="square" lIns="72000" tIns="360000" rtlCol="0">
            <a:noAutofit/>
          </a:bodyPr>
          <a:lstStyle/>
          <a:p>
            <a:pPr marL="643500" indent="-571500">
              <a:lnSpc>
                <a:spcPts val="6800"/>
              </a:lnSpc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20"/>
              </a:buBlip>
            </a:pPr>
            <a:r>
              <a:rPr kumimoji="1" lang="ja-JP" altLang="en-US" sz="4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カーボンナノチューブが気になる方とお話したい！</a:t>
            </a:r>
          </a:p>
          <a:p>
            <a:pPr marL="643500" indent="-571500">
              <a:lnSpc>
                <a:spcPts val="6800"/>
              </a:lnSpc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20"/>
              </a:buBlip>
            </a:pPr>
            <a:r>
              <a:rPr kumimoji="1" lang="ja-JP" altLang="en-US" sz="4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（医療材料分野、とくにウェルカム！）</a:t>
            </a:r>
          </a:p>
          <a:p>
            <a:pPr marL="643500" indent="-571500">
              <a:lnSpc>
                <a:spcPts val="6800"/>
              </a:lnSpc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20"/>
              </a:buBlip>
            </a:pPr>
            <a:r>
              <a:rPr kumimoji="1" lang="ja-JP" altLang="en-US" sz="4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構造解析・電気化学的な評価ができる方とコラボしたい！</a:t>
            </a:r>
          </a:p>
          <a:p>
            <a:pPr marL="643500" indent="-571500">
              <a:lnSpc>
                <a:spcPts val="6800"/>
              </a:lnSpc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20"/>
              </a:buBlip>
            </a:pPr>
            <a:r>
              <a:rPr kumimoji="1" lang="ja-JP" altLang="en-US" sz="4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高感度なボルタンメトリー測定に応用発展できます！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6B2B0006-186A-4746-B382-7708E6A83ADF}"/>
              </a:ext>
            </a:extLst>
          </p:cNvPr>
          <p:cNvSpPr txBox="1"/>
          <p:nvPr/>
        </p:nvSpPr>
        <p:spPr>
          <a:xfrm>
            <a:off x="3838280" y="18947286"/>
            <a:ext cx="7442791" cy="6309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kumimoji="1" lang="ja-JP" altLang="en-US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カーボンナノチューブ（</a:t>
            </a:r>
            <a:r>
              <a:rPr kumimoji="1" lang="en-US" altLang="ja-JP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CNT</a:t>
            </a:r>
            <a:r>
              <a:rPr kumimoji="1" lang="ja-JP" altLang="en-US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  <a:endParaRPr kumimoji="1" lang="ja-JP" altLang="en-US" sz="3600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7A32BDA9-2E8E-6142-B513-E3E939BBC854}"/>
              </a:ext>
            </a:extLst>
          </p:cNvPr>
          <p:cNvSpPr txBox="1"/>
          <p:nvPr/>
        </p:nvSpPr>
        <p:spPr>
          <a:xfrm>
            <a:off x="3838280" y="24910036"/>
            <a:ext cx="7442791" cy="6309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kumimoji="1" lang="ja-JP" altLang="en-US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層状複水酸化合物（</a:t>
            </a:r>
            <a:r>
              <a:rPr kumimoji="1" lang="en-US" altLang="ja-JP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LDH</a:t>
            </a:r>
            <a:r>
              <a:rPr kumimoji="1" lang="ja-JP" altLang="en-US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  <a:endParaRPr kumimoji="1" lang="ja-JP" altLang="en-US" sz="3600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875B71DF-CF6E-3D42-A99D-37B7B62AA727}"/>
              </a:ext>
            </a:extLst>
          </p:cNvPr>
          <p:cNvSpPr txBox="1"/>
          <p:nvPr/>
        </p:nvSpPr>
        <p:spPr>
          <a:xfrm>
            <a:off x="3838280" y="31713299"/>
            <a:ext cx="7442791" cy="1290162"/>
          </a:xfrm>
          <a:prstGeom prst="rect">
            <a:avLst/>
          </a:prstGeom>
          <a:solidFill>
            <a:srgbClr val="1E2486"/>
          </a:solidFill>
          <a:effectLst/>
        </p:spPr>
        <p:txBody>
          <a:bodyPr wrap="square" lIns="0" tIns="216000" rIns="0" bIns="0" rtlCol="0" anchor="ctr">
            <a:noAutofit/>
          </a:bodyPr>
          <a:lstStyle/>
          <a:p>
            <a:pPr algn="ctr"/>
            <a:r>
              <a:rPr kumimoji="1" lang="ja-JP" altLang="en-US" sz="5500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新規機能性ナノ材料</a:t>
            </a:r>
          </a:p>
        </p:txBody>
      </p:sp>
      <p:sp>
        <p:nvSpPr>
          <p:cNvPr id="57" name="下矢印 56">
            <a:extLst>
              <a:ext uri="{FF2B5EF4-FFF2-40B4-BE49-F238E27FC236}">
                <a16:creationId xmlns:a16="http://schemas.microsoft.com/office/drawing/2014/main" id="{4182964C-3F38-814F-8A0C-8B170F7FFA73}"/>
              </a:ext>
            </a:extLst>
          </p:cNvPr>
          <p:cNvSpPr/>
          <p:nvPr/>
        </p:nvSpPr>
        <p:spPr>
          <a:xfrm>
            <a:off x="7059945" y="30015706"/>
            <a:ext cx="999460" cy="1290161"/>
          </a:xfrm>
          <a:prstGeom prst="downArrow">
            <a:avLst/>
          </a:prstGeom>
          <a:solidFill>
            <a:srgbClr val="1E2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0" name="図 59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9DCC1C84-C882-504D-A74E-5064FFB9D3D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346575" y="25683974"/>
            <a:ext cx="6426200" cy="3924300"/>
          </a:xfrm>
          <a:prstGeom prst="rect">
            <a:avLst/>
          </a:prstGeom>
        </p:spPr>
      </p:pic>
      <p:pic>
        <p:nvPicPr>
          <p:cNvPr id="62" name="図 61" descr="ブラシ が含まれている画像&#10;&#10;自動的に生成された説明">
            <a:extLst>
              <a:ext uri="{FF2B5EF4-FFF2-40B4-BE49-F238E27FC236}">
                <a16:creationId xmlns:a16="http://schemas.microsoft.com/office/drawing/2014/main" id="{8267512F-6293-4541-AE92-F48583383B6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84625" y="19683336"/>
            <a:ext cx="71501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75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</TotalTime>
  <Words>134</Words>
  <Application>Microsoft Office PowerPoint</Application>
  <PresentationFormat>ユーザー設定</PresentationFormat>
  <Paragraphs>18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Meiryo</vt:lpstr>
      <vt:lpstr>Arial</vt:lpstr>
      <vt:lpstr>Calibri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中村景子</dc:creator>
  <cp:lastModifiedBy>北海道大学 女性研究者支援室</cp:lastModifiedBy>
  <cp:revision>19</cp:revision>
  <cp:lastPrinted>2020-09-29T05:12:20Z</cp:lastPrinted>
  <dcterms:created xsi:type="dcterms:W3CDTF">2020-01-17T03:06:56Z</dcterms:created>
  <dcterms:modified xsi:type="dcterms:W3CDTF">2020-09-30T01:02:43Z</dcterms:modified>
</cp:coreProperties>
</file>