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7" r:id="rId2"/>
  </p:sldIdLst>
  <p:sldSz cx="15119350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2" userDrawn="1">
          <p15:clr>
            <a:srgbClr val="A4A3A4"/>
          </p15:clr>
        </p15:guide>
        <p15:guide id="2" pos="47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943F"/>
    <a:srgbClr val="EE8222"/>
    <a:srgbClr val="1E2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35"/>
    <p:restoredTop sz="94872"/>
  </p:normalViewPr>
  <p:slideViewPr>
    <p:cSldViewPr snapToGrid="0" snapToObjects="1" showGuides="1">
      <p:cViewPr>
        <p:scale>
          <a:sx n="68" d="100"/>
          <a:sy n="68" d="100"/>
        </p:scale>
        <p:origin x="48" y="-7284"/>
      </p:cViewPr>
      <p:guideLst>
        <p:guide orient="horz" pos="13482"/>
        <p:guide pos="47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9455" y="39672756"/>
            <a:ext cx="3401854" cy="2278904"/>
          </a:xfrm>
          <a:prstGeom prst="rect">
            <a:avLst/>
          </a:prstGeom>
        </p:spPr>
        <p:txBody>
          <a:bodyPr/>
          <a:lstStyle/>
          <a:p>
            <a:fld id="{CD6FAF8A-B1B0-BA44-99A3-C2F496323BEC}" type="datetimeFigureOut">
              <a:rPr kumimoji="1" lang="ja-JP" altLang="en-US" smtClean="0"/>
              <a:t>2020/9/30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08285" y="39672756"/>
            <a:ext cx="5102781" cy="2278904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78041" y="39672756"/>
            <a:ext cx="3401854" cy="2278904"/>
          </a:xfrm>
          <a:prstGeom prst="rect">
            <a:avLst/>
          </a:prstGeom>
        </p:spPr>
        <p:txBody>
          <a:bodyPr/>
          <a:lstStyle/>
          <a:p>
            <a:fld id="{009984E9-718F-AE42-AAB1-94410B0E4D0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12" name="図 11" descr="傘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D2B21FD9-4C2F-EA4A-A148-4CC69C5CF1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8775" y="357982"/>
            <a:ext cx="14401800" cy="42087800"/>
          </a:xfrm>
          <a:prstGeom prst="rect">
            <a:avLst/>
          </a:prstGeom>
        </p:spPr>
      </p:pic>
      <p:pic>
        <p:nvPicPr>
          <p:cNvPr id="14" name="図 13" descr="黒い背景と白い文字&#10;&#10;自動的に生成された説明">
            <a:extLst>
              <a:ext uri="{FF2B5EF4-FFF2-40B4-BE49-F238E27FC236}">
                <a16:creationId xmlns:a16="http://schemas.microsoft.com/office/drawing/2014/main" id="{8CBACFA8-0545-AD47-AE70-A04A8F76E1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04000" y="720000"/>
            <a:ext cx="3962400" cy="774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380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9455" y="39672756"/>
            <a:ext cx="3401854" cy="2278904"/>
          </a:xfrm>
          <a:prstGeom prst="rect">
            <a:avLst/>
          </a:prstGeom>
        </p:spPr>
        <p:txBody>
          <a:bodyPr/>
          <a:lstStyle/>
          <a:p>
            <a:fld id="{CD6FAF8A-B1B0-BA44-99A3-C2F496323BEC}" type="datetimeFigureOut">
              <a:rPr kumimoji="1" lang="ja-JP" altLang="en-US" smtClean="0"/>
              <a:t>2020/9/30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08285" y="39672756"/>
            <a:ext cx="5102781" cy="2278904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78041" y="39672756"/>
            <a:ext cx="3401854" cy="2278904"/>
          </a:xfrm>
          <a:prstGeom prst="rect">
            <a:avLst/>
          </a:prstGeom>
        </p:spPr>
        <p:txBody>
          <a:bodyPr/>
          <a:lstStyle/>
          <a:p>
            <a:fld id="{009984E9-718F-AE42-AAB1-94410B0E4D0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3" name="図 2" descr="テーブル, 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A03D689B-B3E2-734D-81CB-DDB5CF16A0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8775" y="357981"/>
            <a:ext cx="14401800" cy="42087800"/>
          </a:xfrm>
          <a:prstGeom prst="rect">
            <a:avLst/>
          </a:prstGeom>
        </p:spPr>
      </p:pic>
      <p:pic>
        <p:nvPicPr>
          <p:cNvPr id="8" name="図 7" descr="黒い背景と白い文字&#10;&#10;自動的に生成された説明">
            <a:extLst>
              <a:ext uri="{FF2B5EF4-FFF2-40B4-BE49-F238E27FC236}">
                <a16:creationId xmlns:a16="http://schemas.microsoft.com/office/drawing/2014/main" id="{64074546-2214-924E-92CF-0275B1D5C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936071" y="720000"/>
            <a:ext cx="1430328" cy="650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332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9F1B69E-38B1-9643-88A1-1AA243F71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455" y="39672756"/>
            <a:ext cx="3401854" cy="2278904"/>
          </a:xfrm>
          <a:prstGeom prst="rect">
            <a:avLst/>
          </a:prstGeom>
        </p:spPr>
        <p:txBody>
          <a:bodyPr/>
          <a:lstStyle/>
          <a:p>
            <a:fld id="{CD6FAF8A-B1B0-BA44-99A3-C2F496323BEC}" type="datetimeFigureOut">
              <a:rPr kumimoji="1" lang="ja-JP" altLang="en-US" smtClean="0"/>
              <a:t>2020/9/30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7B236DD-5B21-6947-9A75-EF10E7277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08285" y="39672756"/>
            <a:ext cx="5102781" cy="2278904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70E0DDF-3E98-604F-A5B2-E48E08080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78041" y="39672756"/>
            <a:ext cx="3401854" cy="2278904"/>
          </a:xfrm>
          <a:prstGeom prst="rect">
            <a:avLst/>
          </a:prstGeom>
        </p:spPr>
        <p:txBody>
          <a:bodyPr/>
          <a:lstStyle/>
          <a:p>
            <a:fld id="{009984E9-718F-AE42-AAB1-94410B0E4D0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7" name="図 6" descr="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2025A2AD-C53B-9643-B2C1-ACEF5AE3CF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125" y="357981"/>
            <a:ext cx="14389100" cy="42087800"/>
          </a:xfrm>
          <a:prstGeom prst="rect">
            <a:avLst/>
          </a:prstGeom>
        </p:spPr>
      </p:pic>
      <p:pic>
        <p:nvPicPr>
          <p:cNvPr id="8" name="図 7" descr="黒い背景と白い文字&#10;&#10;自動的に生成された説明">
            <a:extLst>
              <a:ext uri="{FF2B5EF4-FFF2-40B4-BE49-F238E27FC236}">
                <a16:creationId xmlns:a16="http://schemas.microsoft.com/office/drawing/2014/main" id="{B1BCD390-E0DF-BB4A-953F-37E442B381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04000" y="720000"/>
            <a:ext cx="3962400" cy="774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0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922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2" r:id="rId2"/>
    <p:sldLayoutId id="2147483683" r:id="rId3"/>
  </p:sldLayoutIdLst>
  <p:txStyles>
    <p:titleStyle>
      <a:lvl1pPr algn="l" defTabSz="1511960" rtl="0" eaLnBrk="1" latinLnBrk="0" hangingPunct="1">
        <a:lnSpc>
          <a:spcPct val="90000"/>
        </a:lnSpc>
        <a:spcBef>
          <a:spcPct val="0"/>
        </a:spcBef>
        <a:buNone/>
        <a:defRPr kumimoji="1" sz="72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90" indent="-377990" algn="l" defTabSz="1511960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kumimoji="1" sz="4630" kern="1200">
          <a:solidFill>
            <a:schemeClr val="tx1"/>
          </a:solidFill>
          <a:latin typeface="+mn-lt"/>
          <a:ea typeface="+mn-ea"/>
          <a:cs typeface="+mn-cs"/>
        </a:defRPr>
      </a:lvl1pPr>
      <a:lvl2pPr marL="1133970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3968" kern="1200">
          <a:solidFill>
            <a:schemeClr val="tx1"/>
          </a:solidFill>
          <a:latin typeface="+mn-lt"/>
          <a:ea typeface="+mn-ea"/>
          <a:cs typeface="+mn-cs"/>
        </a:defRPr>
      </a:lvl2pPr>
      <a:lvl3pPr marL="188995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64593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40191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415789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91387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669852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425832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55980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2pPr>
      <a:lvl3pPr marL="1511960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3pPr>
      <a:lvl4pPr marL="2267941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023921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3779901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535881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291861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047842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図 28" descr="テキスト, 地図 が含まれている画像&#10;&#10;自動的に生成された説明">
            <a:extLst>
              <a:ext uri="{FF2B5EF4-FFF2-40B4-BE49-F238E27FC236}">
                <a16:creationId xmlns:a16="http://schemas.microsoft.com/office/drawing/2014/main" id="{85C386B9-D437-1845-A94A-DF59FED6D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6575" y="25683974"/>
            <a:ext cx="6426200" cy="3924300"/>
          </a:xfrm>
          <a:prstGeom prst="rect">
            <a:avLst/>
          </a:prstGeom>
        </p:spPr>
      </p:pic>
      <p:pic>
        <p:nvPicPr>
          <p:cNvPr id="30" name="図 29" descr="ブラシ が含まれている画像&#10;&#10;自動的に生成された説明">
            <a:extLst>
              <a:ext uri="{FF2B5EF4-FFF2-40B4-BE49-F238E27FC236}">
                <a16:creationId xmlns:a16="http://schemas.microsoft.com/office/drawing/2014/main" id="{4FEE94AF-71CE-7843-ADCE-090B84E861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4625" y="19683336"/>
            <a:ext cx="7150100" cy="4711700"/>
          </a:xfrm>
          <a:prstGeom prst="rect">
            <a:avLst/>
          </a:prstGeom>
        </p:spPr>
      </p:pic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6CD5641F-C1A3-814F-BE41-5A0ECD681664}"/>
              </a:ext>
            </a:extLst>
          </p:cNvPr>
          <p:cNvSpPr txBox="1"/>
          <p:nvPr/>
        </p:nvSpPr>
        <p:spPr>
          <a:xfrm>
            <a:off x="992284" y="929401"/>
            <a:ext cx="8853465" cy="3132677"/>
          </a:xfrm>
          <a:prstGeom prst="rect">
            <a:avLst/>
          </a:prstGeom>
          <a:noFill/>
        </p:spPr>
        <p:txBody>
          <a:bodyPr wrap="square" lIns="90000" tIns="0" bIns="0" rtlCol="0">
            <a:noAutofit/>
          </a:bodyPr>
          <a:lstStyle/>
          <a:p>
            <a:pPr>
              <a:lnSpc>
                <a:spcPts val="8000"/>
              </a:lnSpc>
            </a:pPr>
            <a:r>
              <a:rPr kumimoji="1" lang="en-US" altLang="ja-JP" sz="7200" b="1" dirty="0">
                <a:solidFill>
                  <a:schemeClr val="bg1"/>
                </a:solidFill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Synthesis of </a:t>
            </a:r>
          </a:p>
          <a:p>
            <a:pPr>
              <a:lnSpc>
                <a:spcPts val="8000"/>
              </a:lnSpc>
            </a:pPr>
            <a:r>
              <a:rPr kumimoji="1" lang="en-US" altLang="ja-JP" sz="7200" b="1" dirty="0">
                <a:solidFill>
                  <a:schemeClr val="bg1"/>
                </a:solidFill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Carbon Nanotube </a:t>
            </a:r>
          </a:p>
          <a:p>
            <a:pPr>
              <a:lnSpc>
                <a:spcPts val="8000"/>
              </a:lnSpc>
            </a:pPr>
            <a:r>
              <a:rPr kumimoji="1" lang="en-US" altLang="ja-JP" sz="7200" b="1" dirty="0">
                <a:solidFill>
                  <a:schemeClr val="bg1"/>
                </a:solidFill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Composites</a:t>
            </a:r>
            <a:endParaRPr kumimoji="1" lang="ja-JP" altLang="en-US" sz="7200" b="1" dirty="0">
              <a:solidFill>
                <a:schemeClr val="bg1"/>
              </a:solidFill>
              <a:latin typeface="Arial" panose="020B060402020202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A94F6C80-AB85-D04D-BCE8-A324B50443A9}"/>
              </a:ext>
            </a:extLst>
          </p:cNvPr>
          <p:cNvSpPr txBox="1"/>
          <p:nvPr/>
        </p:nvSpPr>
        <p:spPr>
          <a:xfrm>
            <a:off x="992284" y="4577078"/>
            <a:ext cx="8853465" cy="1702381"/>
          </a:xfrm>
          <a:prstGeom prst="rect">
            <a:avLst/>
          </a:prstGeom>
          <a:noFill/>
        </p:spPr>
        <p:txBody>
          <a:bodyPr wrap="square" lIns="90000" tIns="0" bIns="0" rtlCol="0">
            <a:noAutofit/>
          </a:bodyPr>
          <a:lstStyle/>
          <a:p>
            <a:pPr>
              <a:lnSpc>
                <a:spcPts val="6100"/>
              </a:lnSpc>
            </a:pPr>
            <a:r>
              <a:rPr kumimoji="1" lang="en-US" altLang="ja-JP" sz="5800" b="1" dirty="0">
                <a:solidFill>
                  <a:schemeClr val="bg1"/>
                </a:solidFill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John Smith 1, </a:t>
            </a:r>
          </a:p>
          <a:p>
            <a:pPr>
              <a:lnSpc>
                <a:spcPts val="6100"/>
              </a:lnSpc>
            </a:pPr>
            <a:r>
              <a:rPr kumimoji="1" lang="en-US" altLang="ja-JP" sz="5800" b="1" dirty="0">
                <a:solidFill>
                  <a:schemeClr val="bg1"/>
                </a:solidFill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Jane Doe 2</a:t>
            </a:r>
            <a:endParaRPr kumimoji="1" lang="ja-JP" altLang="en-US" sz="5800" b="1" dirty="0">
              <a:solidFill>
                <a:schemeClr val="bg1"/>
              </a:solidFill>
              <a:latin typeface="Arial" panose="020B060402020202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79CC4CD4-0204-2B43-B98A-707BB212064E}"/>
              </a:ext>
            </a:extLst>
          </p:cNvPr>
          <p:cNvSpPr txBox="1"/>
          <p:nvPr/>
        </p:nvSpPr>
        <p:spPr>
          <a:xfrm>
            <a:off x="992284" y="6686891"/>
            <a:ext cx="8853465" cy="2163963"/>
          </a:xfrm>
          <a:prstGeom prst="rect">
            <a:avLst/>
          </a:prstGeom>
          <a:noFill/>
        </p:spPr>
        <p:txBody>
          <a:bodyPr wrap="square" lIns="72000" tIns="108000" rtlCol="0">
            <a:noAutofit/>
          </a:bodyPr>
          <a:lstStyle/>
          <a:p>
            <a:pPr>
              <a:lnSpc>
                <a:spcPts val="5400"/>
              </a:lnSpc>
              <a:spcBef>
                <a:spcPts val="600"/>
              </a:spcBef>
            </a:pPr>
            <a:r>
              <a:rPr kumimoji="1" lang="en-US" altLang="ja-JP" sz="4000" b="1" dirty="0">
                <a:solidFill>
                  <a:schemeClr val="bg1"/>
                </a:solidFill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1	School of Agriculture, xx University	</a:t>
            </a:r>
          </a:p>
          <a:p>
            <a:pPr>
              <a:lnSpc>
                <a:spcPts val="5400"/>
              </a:lnSpc>
              <a:spcBef>
                <a:spcPts val="600"/>
              </a:spcBef>
            </a:pPr>
            <a:r>
              <a:rPr kumimoji="1" lang="en-US" altLang="ja-JP" sz="4000" b="1" dirty="0">
                <a:solidFill>
                  <a:schemeClr val="bg1"/>
                </a:solidFill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2	xx Co., Ltd.</a:t>
            </a:r>
            <a:endParaRPr kumimoji="1" lang="ja-JP" altLang="en-US" sz="4000" b="1" dirty="0">
              <a:solidFill>
                <a:schemeClr val="bg1"/>
              </a:solidFill>
              <a:latin typeface="Arial" panose="020B060402020202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C49301CB-EF51-8A4B-BC48-DB951B4A79DC}"/>
              </a:ext>
            </a:extLst>
          </p:cNvPr>
          <p:cNvSpPr txBox="1"/>
          <p:nvPr/>
        </p:nvSpPr>
        <p:spPr>
          <a:xfrm>
            <a:off x="1135804" y="12165173"/>
            <a:ext cx="12849595" cy="6572541"/>
          </a:xfrm>
          <a:prstGeom prst="rect">
            <a:avLst/>
          </a:prstGeom>
          <a:noFill/>
        </p:spPr>
        <p:txBody>
          <a:bodyPr wrap="square" lIns="72000" tIns="360000" rtlCol="0">
            <a:noAutofit/>
          </a:bodyPr>
          <a:lstStyle/>
          <a:p>
            <a:pPr marL="643500" indent="-571500">
              <a:lnSpc>
                <a:spcPts val="5000"/>
              </a:lnSpc>
              <a:spcBef>
                <a:spcPts val="1800"/>
              </a:spcBef>
              <a:spcAft>
                <a:spcPts val="1200"/>
              </a:spcAft>
              <a:buSzPct val="150000"/>
              <a:buBlip>
                <a:blip r:embed="rId4"/>
              </a:buBlip>
            </a:pPr>
            <a:r>
              <a:rPr kumimoji="1" lang="en-US" altLang="ja-JP" sz="4000" dirty="0"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Highly effective synthesis of single-layered carbon nanotubes (CNT) succeeded</a:t>
            </a:r>
          </a:p>
          <a:p>
            <a:pPr marL="643500" indent="-571500">
              <a:lnSpc>
                <a:spcPts val="5000"/>
              </a:lnSpc>
              <a:spcBef>
                <a:spcPts val="1800"/>
              </a:spcBef>
              <a:spcAft>
                <a:spcPts val="1200"/>
              </a:spcAft>
              <a:buSzPct val="150000"/>
              <a:buBlip>
                <a:blip r:embed="rId4"/>
              </a:buBlip>
            </a:pPr>
            <a:r>
              <a:rPr kumimoji="1" lang="en-US" altLang="ja-JP" sz="4000" dirty="0"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Synthesis of layered double hydroxide (LDH) in small particle and high dispersibility succeeded</a:t>
            </a:r>
          </a:p>
          <a:p>
            <a:pPr marL="643500" indent="-571500">
              <a:lnSpc>
                <a:spcPts val="5000"/>
              </a:lnSpc>
              <a:spcBef>
                <a:spcPts val="1800"/>
              </a:spcBef>
              <a:spcAft>
                <a:spcPts val="1200"/>
              </a:spcAft>
              <a:buSzPct val="150000"/>
              <a:buBlip>
                <a:blip r:embed="rId4"/>
              </a:buBlip>
            </a:pPr>
            <a:r>
              <a:rPr kumimoji="1" lang="en-US" altLang="ja-JP" sz="4000" dirty="0"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Synthesis of CNT and LDH by coprecipitation process succeeded</a:t>
            </a:r>
          </a:p>
          <a:p>
            <a:pPr marL="643500" indent="-571500">
              <a:lnSpc>
                <a:spcPts val="5000"/>
              </a:lnSpc>
              <a:spcBef>
                <a:spcPts val="1800"/>
              </a:spcBef>
              <a:spcAft>
                <a:spcPts val="1200"/>
              </a:spcAft>
              <a:buSzPct val="150000"/>
              <a:buBlip>
                <a:blip r:embed="rId4"/>
              </a:buBlip>
            </a:pPr>
            <a:r>
              <a:rPr kumimoji="1" lang="en-US" altLang="ja-JP" sz="4000" dirty="0"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Application as a new functional nanomaterials expected</a:t>
            </a:r>
            <a:endParaRPr kumimoji="1" lang="ja-JP" altLang="en-US" sz="4000" dirty="0">
              <a:latin typeface="Arial" panose="020B060402020202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A45573F7-8F5B-2E4F-B8F1-6B6917899B45}"/>
              </a:ext>
            </a:extLst>
          </p:cNvPr>
          <p:cNvSpPr txBox="1"/>
          <p:nvPr/>
        </p:nvSpPr>
        <p:spPr>
          <a:xfrm>
            <a:off x="899134" y="36785446"/>
            <a:ext cx="13315387" cy="5572380"/>
          </a:xfrm>
          <a:prstGeom prst="rect">
            <a:avLst/>
          </a:prstGeom>
          <a:noFill/>
        </p:spPr>
        <p:txBody>
          <a:bodyPr wrap="square" lIns="72000" tIns="180000" rtlCol="0">
            <a:noAutofit/>
          </a:bodyPr>
          <a:lstStyle/>
          <a:p>
            <a:pPr marL="643500" indent="-571500">
              <a:lnSpc>
                <a:spcPts val="5000"/>
              </a:lnSpc>
              <a:spcBef>
                <a:spcPts val="1800"/>
              </a:spcBef>
              <a:spcAft>
                <a:spcPts val="1200"/>
              </a:spcAft>
              <a:buSzPct val="150000"/>
              <a:buBlip>
                <a:blip r:embed="rId5"/>
              </a:buBlip>
            </a:pPr>
            <a:r>
              <a:rPr kumimoji="1" lang="en-US" altLang="ja-JP" sz="4400" dirty="0">
                <a:solidFill>
                  <a:schemeClr val="bg1"/>
                </a:solidFill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Talk with those who are interested in carbon nanotubes!(Medical material specialists are particularly welcomed!)</a:t>
            </a:r>
          </a:p>
          <a:p>
            <a:pPr marL="643500" indent="-571500">
              <a:lnSpc>
                <a:spcPts val="5000"/>
              </a:lnSpc>
              <a:spcBef>
                <a:spcPts val="1800"/>
              </a:spcBef>
              <a:spcAft>
                <a:spcPts val="1200"/>
              </a:spcAft>
              <a:buSzPct val="150000"/>
              <a:buBlip>
                <a:blip r:embed="rId5"/>
              </a:buBlip>
            </a:pPr>
            <a:r>
              <a:rPr kumimoji="1" lang="en-US" altLang="ja-JP" sz="4400" dirty="0">
                <a:solidFill>
                  <a:schemeClr val="bg1"/>
                </a:solidFill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Collaboration with those who can work in structural analysis and electrochemical evaluation! </a:t>
            </a:r>
          </a:p>
          <a:p>
            <a:pPr marL="643500" indent="-571500">
              <a:lnSpc>
                <a:spcPts val="5000"/>
              </a:lnSpc>
              <a:spcBef>
                <a:spcPts val="1800"/>
              </a:spcBef>
              <a:spcAft>
                <a:spcPts val="1200"/>
              </a:spcAft>
              <a:buSzPct val="150000"/>
              <a:buBlip>
                <a:blip r:embed="rId5"/>
              </a:buBlip>
            </a:pPr>
            <a:r>
              <a:rPr kumimoji="1" lang="en-US" altLang="ja-JP" sz="4400" dirty="0">
                <a:solidFill>
                  <a:schemeClr val="bg1"/>
                </a:solidFill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Applied development to highly sensitive voltammetry test available!</a:t>
            </a:r>
            <a:endParaRPr kumimoji="1" lang="ja-JP" altLang="en-US" sz="4400" dirty="0">
              <a:solidFill>
                <a:schemeClr val="bg1"/>
              </a:solidFill>
              <a:latin typeface="Arial" panose="020B060402020202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68DE992-42E9-1446-802F-8A5F6356FA75}"/>
              </a:ext>
            </a:extLst>
          </p:cNvPr>
          <p:cNvSpPr txBox="1"/>
          <p:nvPr/>
        </p:nvSpPr>
        <p:spPr>
          <a:xfrm>
            <a:off x="3838280" y="18947286"/>
            <a:ext cx="7442791" cy="63094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kumimoji="1" lang="en-US" altLang="ja-JP" sz="3500" b="1" dirty="0"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Carbon Nano Tube (CNT)</a:t>
            </a:r>
            <a:endParaRPr kumimoji="1" lang="ja-JP" altLang="en-US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6532D8FF-5F6E-AE42-8C86-CFF0C5F4C9AD}"/>
              </a:ext>
            </a:extLst>
          </p:cNvPr>
          <p:cNvSpPr txBox="1"/>
          <p:nvPr/>
        </p:nvSpPr>
        <p:spPr>
          <a:xfrm>
            <a:off x="2794000" y="24910036"/>
            <a:ext cx="10332418" cy="63094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kumimoji="1" lang="en-US" altLang="ja-JP" sz="3500" b="1" dirty="0"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Layered Double Hydroxide</a:t>
            </a:r>
            <a:r>
              <a:rPr kumimoji="1" lang="ja-JP" altLang="en-US" sz="3500" b="1" dirty="0"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（</a:t>
            </a:r>
            <a:r>
              <a:rPr kumimoji="1" lang="en-US" altLang="ja-JP" sz="3500" b="1" dirty="0"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LDH</a:t>
            </a:r>
            <a:r>
              <a:rPr kumimoji="1" lang="ja-JP" altLang="en-US" sz="3500" b="1" dirty="0"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）</a:t>
            </a:r>
            <a:endParaRPr kumimoji="1" lang="ja-JP" altLang="en-US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CBEF36AC-73FC-294D-B463-FB337B61C8EC}"/>
              </a:ext>
            </a:extLst>
          </p:cNvPr>
          <p:cNvSpPr txBox="1"/>
          <p:nvPr/>
        </p:nvSpPr>
        <p:spPr>
          <a:xfrm>
            <a:off x="1676400" y="31713299"/>
            <a:ext cx="11785600" cy="1290162"/>
          </a:xfrm>
          <a:prstGeom prst="rect">
            <a:avLst/>
          </a:prstGeom>
          <a:solidFill>
            <a:srgbClr val="A9943F"/>
          </a:solidFill>
          <a:effectLst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kumimoji="1" lang="en-US" altLang="ja-JP" sz="5500" b="1" dirty="0">
                <a:solidFill>
                  <a:schemeClr val="bg1"/>
                </a:solidFill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A New Functional Nano Material</a:t>
            </a:r>
            <a:endParaRPr kumimoji="1" lang="ja-JP" altLang="en-US" sz="5500" b="1">
              <a:solidFill>
                <a:schemeClr val="bg1"/>
              </a:solidFill>
              <a:latin typeface="Arial" panose="020B060402020202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</p:txBody>
      </p:sp>
      <p:sp>
        <p:nvSpPr>
          <p:cNvPr id="57" name="下矢印 56">
            <a:extLst>
              <a:ext uri="{FF2B5EF4-FFF2-40B4-BE49-F238E27FC236}">
                <a16:creationId xmlns:a16="http://schemas.microsoft.com/office/drawing/2014/main" id="{79B6223B-5954-BE4E-9E61-7505938D99F6}"/>
              </a:ext>
            </a:extLst>
          </p:cNvPr>
          <p:cNvSpPr/>
          <p:nvPr/>
        </p:nvSpPr>
        <p:spPr>
          <a:xfrm>
            <a:off x="7059945" y="30015706"/>
            <a:ext cx="999460" cy="1290161"/>
          </a:xfrm>
          <a:prstGeom prst="downArrow">
            <a:avLst/>
          </a:prstGeom>
          <a:solidFill>
            <a:srgbClr val="A994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highlight>
                <a:srgbClr val="A9943F"/>
              </a:highlight>
            </a:endParaRPr>
          </a:p>
        </p:txBody>
      </p: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DEFC72F3-ED87-FC45-AA78-8AF7E538E2A6}"/>
              </a:ext>
            </a:extLst>
          </p:cNvPr>
          <p:cNvGrpSpPr/>
          <p:nvPr/>
        </p:nvGrpSpPr>
        <p:grpSpPr>
          <a:xfrm>
            <a:off x="15455257" y="834011"/>
            <a:ext cx="3608362" cy="7376272"/>
            <a:chOff x="10614315" y="925619"/>
            <a:chExt cx="3608362" cy="7376272"/>
          </a:xfrm>
        </p:grpSpPr>
        <p:pic>
          <p:nvPicPr>
            <p:cNvPr id="59" name="図 58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26307438-BD49-CD4C-AE58-4A3C0625A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142677" y="5962705"/>
              <a:ext cx="1080000" cy="1080000"/>
            </a:xfrm>
            <a:prstGeom prst="rect">
              <a:avLst/>
            </a:prstGeom>
          </p:spPr>
        </p:pic>
        <p:pic>
          <p:nvPicPr>
            <p:cNvPr id="60" name="図 59" descr="記号 が含まれている画像&#10;&#10;自動的に生成された説明">
              <a:extLst>
                <a:ext uri="{FF2B5EF4-FFF2-40B4-BE49-F238E27FC236}">
                  <a16:creationId xmlns:a16="http://schemas.microsoft.com/office/drawing/2014/main" id="{E2E19B4F-16A1-D246-9335-BDC4B737A57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142677" y="4703435"/>
              <a:ext cx="1080000" cy="1080000"/>
            </a:xfrm>
            <a:prstGeom prst="rect">
              <a:avLst/>
            </a:prstGeom>
          </p:spPr>
        </p:pic>
        <p:pic>
          <p:nvPicPr>
            <p:cNvPr id="61" name="図 60" descr="記号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E5FA4345-A4EC-854F-BAAC-F57ED5A6F71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142677" y="3444163"/>
              <a:ext cx="1080000" cy="1080000"/>
            </a:xfrm>
            <a:prstGeom prst="rect">
              <a:avLst/>
            </a:prstGeom>
          </p:spPr>
        </p:pic>
        <p:pic>
          <p:nvPicPr>
            <p:cNvPr id="62" name="図 61" descr="黒い背景と白い文字のロゴ&#10;&#10;自動的に生成された説明">
              <a:extLst>
                <a:ext uri="{FF2B5EF4-FFF2-40B4-BE49-F238E27FC236}">
                  <a16:creationId xmlns:a16="http://schemas.microsoft.com/office/drawing/2014/main" id="{3F5AF80D-D09E-4C44-9E83-3779D022F6E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3142677" y="2184891"/>
              <a:ext cx="1080000" cy="1080000"/>
            </a:xfrm>
            <a:prstGeom prst="rect">
              <a:avLst/>
            </a:prstGeom>
          </p:spPr>
        </p:pic>
        <p:pic>
          <p:nvPicPr>
            <p:cNvPr id="63" name="図 62" descr="花 が含まれている画像&#10;&#10;自動的に生成された説明">
              <a:extLst>
                <a:ext uri="{FF2B5EF4-FFF2-40B4-BE49-F238E27FC236}">
                  <a16:creationId xmlns:a16="http://schemas.microsoft.com/office/drawing/2014/main" id="{81D27B7E-D35F-D642-926A-E862277270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3142677" y="925619"/>
              <a:ext cx="1080000" cy="1080000"/>
            </a:xfrm>
            <a:prstGeom prst="rect">
              <a:avLst/>
            </a:prstGeom>
          </p:spPr>
        </p:pic>
        <p:pic>
          <p:nvPicPr>
            <p:cNvPr id="64" name="図 63" descr="挿絵, 食品, 記号 が含まれている画像&#10;&#10;自動的に生成された説明">
              <a:extLst>
                <a:ext uri="{FF2B5EF4-FFF2-40B4-BE49-F238E27FC236}">
                  <a16:creationId xmlns:a16="http://schemas.microsoft.com/office/drawing/2014/main" id="{3D0D9D00-7E95-8544-A22A-0B1D9479E3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1897016" y="7216940"/>
              <a:ext cx="1080000" cy="1080000"/>
            </a:xfrm>
            <a:prstGeom prst="rect">
              <a:avLst/>
            </a:prstGeom>
          </p:spPr>
        </p:pic>
        <p:pic>
          <p:nvPicPr>
            <p:cNvPr id="65" name="図 64" descr="抽象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9B57226E-DF86-F64C-8B9E-7736BA3C1B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1897016" y="5962705"/>
              <a:ext cx="1080000" cy="1080000"/>
            </a:xfrm>
            <a:prstGeom prst="rect">
              <a:avLst/>
            </a:prstGeom>
          </p:spPr>
        </p:pic>
        <p:pic>
          <p:nvPicPr>
            <p:cNvPr id="66" name="図 65" descr="抽象, 記号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85BA84F2-4C35-7047-98B4-F7E994CED6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1897016" y="4700411"/>
              <a:ext cx="1080000" cy="1080000"/>
            </a:xfrm>
            <a:prstGeom prst="rect">
              <a:avLst/>
            </a:prstGeom>
          </p:spPr>
        </p:pic>
        <p:pic>
          <p:nvPicPr>
            <p:cNvPr id="67" name="図 66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DD15F8EB-58AC-DD45-B6F5-837CDEDF3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1897016" y="3442147"/>
              <a:ext cx="1080000" cy="1080000"/>
            </a:xfrm>
            <a:prstGeom prst="rect">
              <a:avLst/>
            </a:prstGeom>
          </p:spPr>
        </p:pic>
        <p:pic>
          <p:nvPicPr>
            <p:cNvPr id="68" name="図 67" descr="挿絵, 記号 が含まれている画像&#10;&#10;自動的に生成された説明">
              <a:extLst>
                <a:ext uri="{FF2B5EF4-FFF2-40B4-BE49-F238E27FC236}">
                  <a16:creationId xmlns:a16="http://schemas.microsoft.com/office/drawing/2014/main" id="{A4FF7234-2BEC-9E41-9F74-056F2C9450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897016" y="2183883"/>
              <a:ext cx="1080000" cy="1080000"/>
            </a:xfrm>
            <a:prstGeom prst="rect">
              <a:avLst/>
            </a:prstGeom>
          </p:spPr>
        </p:pic>
        <p:pic>
          <p:nvPicPr>
            <p:cNvPr id="69" name="図 68" descr="記号, 食品 が含まれている画像&#10;&#10;自動的に生成された説明">
              <a:extLst>
                <a:ext uri="{FF2B5EF4-FFF2-40B4-BE49-F238E27FC236}">
                  <a16:creationId xmlns:a16="http://schemas.microsoft.com/office/drawing/2014/main" id="{86D4630F-AD0C-4147-86F2-0490E208B6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1897016" y="925619"/>
              <a:ext cx="1080000" cy="1080000"/>
            </a:xfrm>
            <a:prstGeom prst="rect">
              <a:avLst/>
            </a:prstGeom>
          </p:spPr>
        </p:pic>
        <p:pic>
          <p:nvPicPr>
            <p:cNvPr id="70" name="図 69" descr="文字が書かれている&#10;&#10;自動的に生成された説明">
              <a:extLst>
                <a:ext uri="{FF2B5EF4-FFF2-40B4-BE49-F238E27FC236}">
                  <a16:creationId xmlns:a16="http://schemas.microsoft.com/office/drawing/2014/main" id="{D43A69BE-D7FD-ED44-8F4B-4D3DEFE7E6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0614315" y="7221891"/>
              <a:ext cx="1080000" cy="1080000"/>
            </a:xfrm>
            <a:prstGeom prst="rect">
              <a:avLst/>
            </a:prstGeom>
          </p:spPr>
        </p:pic>
        <p:pic>
          <p:nvPicPr>
            <p:cNvPr id="71" name="図 70" descr="挿絵, 記号 が含まれている画像&#10;&#10;自動的に生成された説明">
              <a:extLst>
                <a:ext uri="{FF2B5EF4-FFF2-40B4-BE49-F238E27FC236}">
                  <a16:creationId xmlns:a16="http://schemas.microsoft.com/office/drawing/2014/main" id="{F964B839-C8E5-7D4B-A5E7-15B2E75720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0614315" y="5962705"/>
              <a:ext cx="1080000" cy="1080000"/>
            </a:xfrm>
            <a:prstGeom prst="rect">
              <a:avLst/>
            </a:prstGeom>
          </p:spPr>
        </p:pic>
        <p:pic>
          <p:nvPicPr>
            <p:cNvPr id="72" name="図 71" descr="抽象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6252B708-EA5D-CD48-B019-593664D9AB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0614315" y="4703520"/>
              <a:ext cx="1080000" cy="1080000"/>
            </a:xfrm>
            <a:prstGeom prst="rect">
              <a:avLst/>
            </a:prstGeom>
          </p:spPr>
        </p:pic>
        <p:pic>
          <p:nvPicPr>
            <p:cNvPr id="73" name="図 72" descr="記号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00405003-AEE0-5B40-912E-81D5D871FA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10614315" y="3444335"/>
              <a:ext cx="1080000" cy="1080000"/>
            </a:xfrm>
            <a:prstGeom prst="rect">
              <a:avLst/>
            </a:prstGeom>
          </p:spPr>
        </p:pic>
        <p:pic>
          <p:nvPicPr>
            <p:cNvPr id="74" name="図 73" descr="抽象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4EF4BFFB-F4E8-FE44-8CEF-C92F3FCBFD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10614315" y="2185150"/>
              <a:ext cx="1080000" cy="1080000"/>
            </a:xfrm>
            <a:prstGeom prst="rect">
              <a:avLst/>
            </a:prstGeom>
          </p:spPr>
        </p:pic>
        <p:pic>
          <p:nvPicPr>
            <p:cNvPr id="75" name="図 74" descr="食品, 挿絵, 記号 が含まれている画像&#10;&#10;自動的に生成された説明">
              <a:extLst>
                <a:ext uri="{FF2B5EF4-FFF2-40B4-BE49-F238E27FC236}">
                  <a16:creationId xmlns:a16="http://schemas.microsoft.com/office/drawing/2014/main" id="{2B6A2207-237A-6A44-ADE0-20B6C408D5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10614315" y="925619"/>
              <a:ext cx="1080000" cy="10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3763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311</TotalTime>
  <Words>126</Words>
  <Application>Microsoft Office PowerPoint</Application>
  <PresentationFormat>ユーザー設定</PresentationFormat>
  <Paragraphs>17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中村景子</dc:creator>
  <cp:lastModifiedBy>北海道大学 女性研究者支援室</cp:lastModifiedBy>
  <cp:revision>29</cp:revision>
  <cp:lastPrinted>2020-09-29T06:02:11Z</cp:lastPrinted>
  <dcterms:created xsi:type="dcterms:W3CDTF">2020-01-17T03:06:56Z</dcterms:created>
  <dcterms:modified xsi:type="dcterms:W3CDTF">2020-09-30T01:25:20Z</dcterms:modified>
</cp:coreProperties>
</file>