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</p:sldIdLst>
  <p:sldSz cx="15119350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2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943F"/>
    <a:srgbClr val="EE8222"/>
    <a:srgbClr val="1E2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88"/>
    <p:restoredTop sz="94696"/>
  </p:normalViewPr>
  <p:slideViewPr>
    <p:cSldViewPr snapToGrid="0" snapToObjects="1" showGuides="1">
      <p:cViewPr>
        <p:scale>
          <a:sx n="68" d="100"/>
          <a:sy n="68" d="100"/>
        </p:scale>
        <p:origin x="48" y="-13914"/>
      </p:cViewPr>
      <p:guideLst>
        <p:guide orient="horz" pos="13482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9455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CD6FAF8A-B1B0-BA44-99A3-C2F496323BEC}" type="datetimeFigureOut">
              <a:rPr kumimoji="1" lang="ja-JP" altLang="en-US" smtClean="0"/>
              <a:t>2020/9/30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8285" y="39672756"/>
            <a:ext cx="5102781" cy="2278904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8041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009984E9-718F-AE42-AAB1-94410B0E4D0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12" name="図 11" descr="傘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D2B21FD9-4C2F-EA4A-A148-4CC69C5CF1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" y="357982"/>
            <a:ext cx="14401800" cy="42087800"/>
          </a:xfrm>
          <a:prstGeom prst="rect">
            <a:avLst/>
          </a:prstGeom>
        </p:spPr>
      </p:pic>
      <p:pic>
        <p:nvPicPr>
          <p:cNvPr id="14" name="図 13" descr="黒い背景と白い文字&#10;&#10;自動的に生成された説明">
            <a:extLst>
              <a:ext uri="{FF2B5EF4-FFF2-40B4-BE49-F238E27FC236}">
                <a16:creationId xmlns:a16="http://schemas.microsoft.com/office/drawing/2014/main" id="{8CBACFA8-0545-AD47-AE70-A04A8F76E1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4000" y="720000"/>
            <a:ext cx="3962400" cy="774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8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9455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CD6FAF8A-B1B0-BA44-99A3-C2F496323BEC}" type="datetimeFigureOut">
              <a:rPr kumimoji="1" lang="ja-JP" altLang="en-US" smtClean="0"/>
              <a:t>2020/9/30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08285" y="39672756"/>
            <a:ext cx="5102781" cy="2278904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78041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009984E9-718F-AE42-AAB1-94410B0E4D0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3" name="図 2" descr="テーブル, 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A03D689B-B3E2-734D-81CB-DDB5CF16A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" y="357981"/>
            <a:ext cx="14401800" cy="42087800"/>
          </a:xfrm>
          <a:prstGeom prst="rect">
            <a:avLst/>
          </a:prstGeom>
        </p:spPr>
      </p:pic>
      <p:pic>
        <p:nvPicPr>
          <p:cNvPr id="8" name="図 7" descr="黒い背景と白い文字&#10;&#10;自動的に生成された説明">
            <a:extLst>
              <a:ext uri="{FF2B5EF4-FFF2-40B4-BE49-F238E27FC236}">
                <a16:creationId xmlns:a16="http://schemas.microsoft.com/office/drawing/2014/main" id="{64074546-2214-924E-92CF-0275B1D5C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829735" y="720000"/>
            <a:ext cx="1536664" cy="640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32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9F1B69E-38B1-9643-88A1-1AA243F7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455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CD6FAF8A-B1B0-BA44-99A3-C2F496323BEC}" type="datetimeFigureOut">
              <a:rPr kumimoji="1" lang="ja-JP" altLang="en-US" smtClean="0"/>
              <a:t>2020/9/30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7B236DD-5B21-6947-9A75-EF10E7277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8285" y="39672756"/>
            <a:ext cx="5102781" cy="2278904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70E0DDF-3E98-604F-A5B2-E48E08080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8041" y="39672756"/>
            <a:ext cx="3401854" cy="2278904"/>
          </a:xfrm>
          <a:prstGeom prst="rect">
            <a:avLst/>
          </a:prstGeom>
        </p:spPr>
        <p:txBody>
          <a:bodyPr/>
          <a:lstStyle/>
          <a:p>
            <a:fld id="{009984E9-718F-AE42-AAB1-94410B0E4D0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 descr="コンピュータ が含まれている画像&#10;&#10;自動的に生成された説明">
            <a:extLst>
              <a:ext uri="{FF2B5EF4-FFF2-40B4-BE49-F238E27FC236}">
                <a16:creationId xmlns:a16="http://schemas.microsoft.com/office/drawing/2014/main" id="{2025A2AD-C53B-9643-B2C1-ACEF5AE3CF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125" y="357981"/>
            <a:ext cx="14389100" cy="42087800"/>
          </a:xfrm>
          <a:prstGeom prst="rect">
            <a:avLst/>
          </a:prstGeom>
        </p:spPr>
      </p:pic>
      <p:pic>
        <p:nvPicPr>
          <p:cNvPr id="8" name="図 7" descr="黒い背景と白い文字&#10;&#10;自動的に生成された説明">
            <a:extLst>
              <a:ext uri="{FF2B5EF4-FFF2-40B4-BE49-F238E27FC236}">
                <a16:creationId xmlns:a16="http://schemas.microsoft.com/office/drawing/2014/main" id="{B1BCD390-E0DF-BB4A-953F-37E442B381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4000" y="720000"/>
            <a:ext cx="3962400" cy="774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92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2" r:id="rId2"/>
    <p:sldLayoutId id="2147483683" r:id="rId3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kumimoji="1"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kumimoji="1"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kumimoji="1"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34904D0-D256-B148-ABEA-8FE18CFCEE84}"/>
              </a:ext>
            </a:extLst>
          </p:cNvPr>
          <p:cNvGrpSpPr/>
          <p:nvPr/>
        </p:nvGrpSpPr>
        <p:grpSpPr>
          <a:xfrm>
            <a:off x="15417257" y="823610"/>
            <a:ext cx="3601961" cy="7393376"/>
            <a:chOff x="10603957" y="915248"/>
            <a:chExt cx="3601961" cy="7393376"/>
          </a:xfrm>
        </p:grpSpPr>
        <p:pic>
          <p:nvPicPr>
            <p:cNvPr id="3" name="図 2" descr="記号, 食品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516EE90D-A3F8-E049-9E6C-E740F0BED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03957" y="915248"/>
              <a:ext cx="1079500" cy="1079500"/>
            </a:xfrm>
            <a:prstGeom prst="rect">
              <a:avLst/>
            </a:prstGeom>
          </p:spPr>
        </p:pic>
        <p:pic>
          <p:nvPicPr>
            <p:cNvPr id="4" name="図 3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ACB3FD07-07D8-E041-BC28-9DDCDF7B8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26418" y="5966348"/>
              <a:ext cx="1079500" cy="1079500"/>
            </a:xfrm>
            <a:prstGeom prst="rect">
              <a:avLst/>
            </a:prstGeom>
          </p:spPr>
        </p:pic>
        <p:pic>
          <p:nvPicPr>
            <p:cNvPr id="5" name="図 4" descr="記号 が含まれている画像&#10;&#10;自動的に生成された説明">
              <a:extLst>
                <a:ext uri="{FF2B5EF4-FFF2-40B4-BE49-F238E27FC236}">
                  <a16:creationId xmlns:a16="http://schemas.microsoft.com/office/drawing/2014/main" id="{A93D9C3B-E5B0-854F-8B54-2837BB97A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126418" y="4703573"/>
              <a:ext cx="1079500" cy="1079500"/>
            </a:xfrm>
            <a:prstGeom prst="rect">
              <a:avLst/>
            </a:prstGeom>
          </p:spPr>
        </p:pic>
        <p:pic>
          <p:nvPicPr>
            <p:cNvPr id="6" name="図 5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E1813507-8DD8-0149-B57F-AE6F13E98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126418" y="3440798"/>
              <a:ext cx="1079500" cy="1079500"/>
            </a:xfrm>
            <a:prstGeom prst="rect">
              <a:avLst/>
            </a:prstGeom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5B65FED5-F5BD-3241-96C1-630AE8529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126418" y="2178023"/>
              <a:ext cx="1079500" cy="1079500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3725D68B-4507-0D4B-9930-780E76FA4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126418" y="915248"/>
              <a:ext cx="1079500" cy="1079500"/>
            </a:xfrm>
            <a:prstGeom prst="rect">
              <a:avLst/>
            </a:prstGeom>
          </p:spPr>
        </p:pic>
        <p:pic>
          <p:nvPicPr>
            <p:cNvPr id="9" name="図 8" descr="挿絵, 食品 が含まれている画像&#10;&#10;自動的に生成された説明">
              <a:extLst>
                <a:ext uri="{FF2B5EF4-FFF2-40B4-BE49-F238E27FC236}">
                  <a16:creationId xmlns:a16="http://schemas.microsoft.com/office/drawing/2014/main" id="{85A47B12-B97A-094D-BAC9-E2D269034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865187" y="7229124"/>
              <a:ext cx="1079500" cy="1079500"/>
            </a:xfrm>
            <a:prstGeom prst="rect">
              <a:avLst/>
            </a:prstGeom>
          </p:spPr>
        </p:pic>
        <p:pic>
          <p:nvPicPr>
            <p:cNvPr id="10" name="図 9" descr="抽象, 挿絵, 食品, 記号 が含まれている画像&#10;&#10;自動的に生成された説明">
              <a:extLst>
                <a:ext uri="{FF2B5EF4-FFF2-40B4-BE49-F238E27FC236}">
                  <a16:creationId xmlns:a16="http://schemas.microsoft.com/office/drawing/2014/main" id="{B61CFC16-4196-0547-97CD-141176487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865187" y="5966348"/>
              <a:ext cx="1079500" cy="1079500"/>
            </a:xfrm>
            <a:prstGeom prst="rect">
              <a:avLst/>
            </a:prstGeom>
          </p:spPr>
        </p:pic>
        <p:pic>
          <p:nvPicPr>
            <p:cNvPr id="11" name="図 10" descr="抽象, 記号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BC62C77C-AC95-D343-BECA-A04339AE9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1865187" y="4703573"/>
              <a:ext cx="1079500" cy="1079500"/>
            </a:xfrm>
            <a:prstGeom prst="rect">
              <a:avLst/>
            </a:prstGeom>
          </p:spPr>
        </p:pic>
        <p:pic>
          <p:nvPicPr>
            <p:cNvPr id="12" name="図 11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3D6DA2BE-A35F-A345-93BD-D0F46109B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865187" y="3440798"/>
              <a:ext cx="1079500" cy="1079500"/>
            </a:xfrm>
            <a:prstGeom prst="rect">
              <a:avLst/>
            </a:prstGeom>
          </p:spPr>
        </p:pic>
        <p:pic>
          <p:nvPicPr>
            <p:cNvPr id="13" name="図 12" descr="抽象, 挿絵, 記号 が含まれている画像&#10;&#10;自動的に生成された説明">
              <a:extLst>
                <a:ext uri="{FF2B5EF4-FFF2-40B4-BE49-F238E27FC236}">
                  <a16:creationId xmlns:a16="http://schemas.microsoft.com/office/drawing/2014/main" id="{B237AACF-5B5E-7F48-80BB-3C17C6FDC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865187" y="2178023"/>
              <a:ext cx="1079500" cy="1079500"/>
            </a:xfrm>
            <a:prstGeom prst="rect">
              <a:avLst/>
            </a:prstGeom>
          </p:spPr>
        </p:pic>
        <p:pic>
          <p:nvPicPr>
            <p:cNvPr id="14" name="図 13" descr="食品, 挿絵, 記号 が含まれている画像&#10;&#10;自動的に生成された説明">
              <a:extLst>
                <a:ext uri="{FF2B5EF4-FFF2-40B4-BE49-F238E27FC236}">
                  <a16:creationId xmlns:a16="http://schemas.microsoft.com/office/drawing/2014/main" id="{37BF72E3-4F12-EE49-9772-0FA47FA03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1865187" y="915248"/>
              <a:ext cx="1079500" cy="1079500"/>
            </a:xfrm>
            <a:prstGeom prst="rect">
              <a:avLst/>
            </a:prstGeom>
          </p:spPr>
        </p:pic>
        <p:pic>
          <p:nvPicPr>
            <p:cNvPr id="15" name="図 14" descr="記号 が含まれている画像&#10;&#10;自動的に生成された説明">
              <a:extLst>
                <a:ext uri="{FF2B5EF4-FFF2-40B4-BE49-F238E27FC236}">
                  <a16:creationId xmlns:a16="http://schemas.microsoft.com/office/drawing/2014/main" id="{DA75BBD2-F054-B344-A1B7-184542F71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0603957" y="7229124"/>
              <a:ext cx="1079500" cy="1079500"/>
            </a:xfrm>
            <a:prstGeom prst="rect">
              <a:avLst/>
            </a:prstGeom>
          </p:spPr>
        </p:pic>
        <p:pic>
          <p:nvPicPr>
            <p:cNvPr id="16" name="図 15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D20BA0D7-0C6B-F646-A21E-29C59F870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603957" y="5966348"/>
              <a:ext cx="1079500" cy="1079500"/>
            </a:xfrm>
            <a:prstGeom prst="rect">
              <a:avLst/>
            </a:prstGeom>
          </p:spPr>
        </p:pic>
        <p:pic>
          <p:nvPicPr>
            <p:cNvPr id="17" name="図 16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AE1C7587-0717-FD41-BE1E-5F35B21CE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0603957" y="4703573"/>
              <a:ext cx="1079500" cy="1079500"/>
            </a:xfrm>
            <a:prstGeom prst="rect">
              <a:avLst/>
            </a:prstGeom>
          </p:spPr>
        </p:pic>
        <p:pic>
          <p:nvPicPr>
            <p:cNvPr id="18" name="図 17" descr="挿絵, 記号 が含まれている画像&#10;&#10;自動的に生成された説明">
              <a:extLst>
                <a:ext uri="{FF2B5EF4-FFF2-40B4-BE49-F238E27FC236}">
                  <a16:creationId xmlns:a16="http://schemas.microsoft.com/office/drawing/2014/main" id="{3EAF77B7-B4EA-BB4C-B369-DC418A9E8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603957" y="3440798"/>
              <a:ext cx="1079500" cy="1079500"/>
            </a:xfrm>
            <a:prstGeom prst="rect">
              <a:avLst/>
            </a:prstGeom>
          </p:spPr>
        </p:pic>
        <p:pic>
          <p:nvPicPr>
            <p:cNvPr id="19" name="図 18" descr="抽象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4B4F2F09-7CD4-9642-B836-08D76576E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0603957" y="2178023"/>
              <a:ext cx="1079500" cy="1079500"/>
            </a:xfrm>
            <a:prstGeom prst="rect">
              <a:avLst/>
            </a:prstGeom>
          </p:spPr>
        </p:pic>
      </p:grp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9D3DACA-F5B6-BC4A-B18B-00CA3058EFAE}"/>
              </a:ext>
            </a:extLst>
          </p:cNvPr>
          <p:cNvSpPr txBox="1"/>
          <p:nvPr/>
        </p:nvSpPr>
        <p:spPr>
          <a:xfrm>
            <a:off x="992284" y="1180287"/>
            <a:ext cx="8853465" cy="31326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8000"/>
              </a:lnSpc>
              <a:spcBef>
                <a:spcPts val="600"/>
              </a:spcBef>
            </a:pPr>
            <a:r>
              <a:rPr kumimoji="1" lang="ja-JP" altLang="en-US" sz="6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カーボンナノチューブ</a:t>
            </a:r>
          </a:p>
          <a:p>
            <a:pPr>
              <a:lnSpc>
                <a:spcPts val="8000"/>
              </a:lnSpc>
              <a:spcBef>
                <a:spcPts val="600"/>
              </a:spcBef>
            </a:pPr>
            <a:r>
              <a:rPr kumimoji="1" lang="ja-JP" altLang="en-US" sz="6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複合材料の合成</a:t>
            </a:r>
          </a:p>
          <a:p>
            <a:pPr>
              <a:lnSpc>
                <a:spcPts val="8000"/>
              </a:lnSpc>
              <a:spcBef>
                <a:spcPts val="600"/>
              </a:spcBef>
            </a:pPr>
            <a:r>
              <a:rPr kumimoji="1" lang="ja-JP" altLang="en-US" sz="6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複合材料の合成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7560005-740F-3F4E-909D-8B543199F3CB}"/>
              </a:ext>
            </a:extLst>
          </p:cNvPr>
          <p:cNvSpPr txBox="1"/>
          <p:nvPr/>
        </p:nvSpPr>
        <p:spPr>
          <a:xfrm>
            <a:off x="992284" y="4577078"/>
            <a:ext cx="8853465" cy="2163964"/>
          </a:xfrm>
          <a:prstGeom prst="rect">
            <a:avLst/>
          </a:prstGeom>
          <a:noFill/>
        </p:spPr>
        <p:txBody>
          <a:bodyPr wrap="square" lIns="72000" tIns="360000" rtlCol="0">
            <a:noAutofit/>
          </a:bodyPr>
          <a:lstStyle/>
          <a:p>
            <a:pPr>
              <a:lnSpc>
                <a:spcPts val="6400"/>
              </a:lnSpc>
              <a:spcBef>
                <a:spcPts val="600"/>
              </a:spcBef>
            </a:pPr>
            <a:r>
              <a:rPr kumimoji="1" lang="ja-JP" altLang="en-US" sz="5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〇</a:t>
            </a:r>
            <a:r>
              <a:rPr kumimoji="1" lang="ja-JP" altLang="en-US" sz="48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根戸枠 博子１、</a:t>
            </a:r>
          </a:p>
          <a:p>
            <a:pPr>
              <a:lnSpc>
                <a:spcPts val="6400"/>
              </a:lnSpc>
              <a:spcBef>
                <a:spcPts val="600"/>
              </a:spcBef>
            </a:pPr>
            <a:r>
              <a:rPr kumimoji="1" lang="ja-JP" altLang="en-US" sz="48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台場 シティ２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A81C3F7-D12E-3649-9C4F-280CE40DB088}"/>
              </a:ext>
            </a:extLst>
          </p:cNvPr>
          <p:cNvSpPr txBox="1"/>
          <p:nvPr/>
        </p:nvSpPr>
        <p:spPr>
          <a:xfrm>
            <a:off x="992284" y="6686891"/>
            <a:ext cx="8853465" cy="2163963"/>
          </a:xfrm>
          <a:prstGeom prst="rect">
            <a:avLst/>
          </a:prstGeom>
          <a:noFill/>
        </p:spPr>
        <p:txBody>
          <a:bodyPr wrap="square" lIns="72000" tIns="360000" rtlCol="0">
            <a:noAutofit/>
          </a:bodyPr>
          <a:lstStyle/>
          <a:p>
            <a:pPr>
              <a:lnSpc>
                <a:spcPts val="5800"/>
              </a:lnSpc>
              <a:spcBef>
                <a:spcPts val="600"/>
              </a:spcBef>
            </a:pPr>
            <a:r>
              <a:rPr kumimoji="1" lang="ja-JP" altLang="en-US" sz="4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１◇◇大学 農学部、</a:t>
            </a:r>
          </a:p>
          <a:p>
            <a:pPr>
              <a:lnSpc>
                <a:spcPts val="5800"/>
              </a:lnSpc>
              <a:spcBef>
                <a:spcPts val="600"/>
              </a:spcBef>
            </a:pPr>
            <a:r>
              <a:rPr kumimoji="1" lang="ja-JP" altLang="en-US" sz="4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２株式会社△△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A7155DB-9578-FE4F-8298-ED65B80214CB}"/>
              </a:ext>
            </a:extLst>
          </p:cNvPr>
          <p:cNvSpPr txBox="1"/>
          <p:nvPr/>
        </p:nvSpPr>
        <p:spPr>
          <a:xfrm>
            <a:off x="1135804" y="12165174"/>
            <a:ext cx="12849595" cy="5109952"/>
          </a:xfrm>
          <a:prstGeom prst="rect">
            <a:avLst/>
          </a:prstGeom>
          <a:noFill/>
        </p:spPr>
        <p:txBody>
          <a:bodyPr wrap="square" lIns="72000" tIns="360000" rtlCol="0">
            <a:noAutofit/>
          </a:bodyPr>
          <a:lstStyle/>
          <a:p>
            <a:pPr marL="643500" indent="-571500">
              <a:lnSpc>
                <a:spcPts val="6800"/>
              </a:lnSpc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19"/>
              </a:buBlip>
            </a:pPr>
            <a:r>
              <a:rPr kumimoji="1" lang="ja-JP" altLang="en-US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単層のカーボンナノチューブ</a:t>
            </a:r>
            <a:r>
              <a:rPr kumimoji="1" lang="en-US" altLang="ja-JP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(CNT)</a:t>
            </a:r>
            <a:r>
              <a:rPr kumimoji="1" lang="ja-JP" altLang="en-US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の高効率合成に成功</a:t>
            </a:r>
          </a:p>
          <a:p>
            <a:pPr marL="643500" indent="-571500">
              <a:lnSpc>
                <a:spcPts val="6800"/>
              </a:lnSpc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19"/>
              </a:buBlip>
            </a:pPr>
            <a:r>
              <a:rPr kumimoji="1" lang="ja-JP" altLang="en-US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小粒径、高分散性な層状複水酸化合物</a:t>
            </a:r>
            <a:r>
              <a:rPr kumimoji="1" lang="en-US" altLang="ja-JP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(LDH)</a:t>
            </a:r>
            <a:r>
              <a:rPr kumimoji="1" lang="ja-JP" altLang="en-US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の合成に成功</a:t>
            </a:r>
          </a:p>
          <a:p>
            <a:pPr marL="643500" indent="-571500">
              <a:lnSpc>
                <a:spcPts val="6800"/>
              </a:lnSpc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19"/>
              </a:buBlip>
            </a:pPr>
            <a:r>
              <a:rPr kumimoji="1" lang="ja-JP" altLang="en-US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共沈法により</a:t>
            </a:r>
            <a:r>
              <a:rPr kumimoji="1" lang="en-US" altLang="ja-JP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CNT</a:t>
            </a:r>
            <a:r>
              <a:rPr kumimoji="1" lang="ja-JP" altLang="en-US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と</a:t>
            </a:r>
            <a:r>
              <a:rPr kumimoji="1" lang="en-US" altLang="ja-JP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LDH</a:t>
            </a:r>
            <a:r>
              <a:rPr kumimoji="1" lang="ja-JP" altLang="en-US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の複合化に成功</a:t>
            </a:r>
          </a:p>
          <a:p>
            <a:pPr marL="643500" indent="-571500">
              <a:lnSpc>
                <a:spcPts val="6800"/>
              </a:lnSpc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19"/>
              </a:buBlip>
            </a:pPr>
            <a:r>
              <a:rPr kumimoji="1" lang="ja-JP" altLang="en-US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新規機能性ナノ材料としての応用が期待される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54DA794-C585-EE41-8981-65610046972D}"/>
              </a:ext>
            </a:extLst>
          </p:cNvPr>
          <p:cNvSpPr txBox="1"/>
          <p:nvPr/>
        </p:nvSpPr>
        <p:spPr>
          <a:xfrm>
            <a:off x="662557" y="36940570"/>
            <a:ext cx="14235130" cy="4896746"/>
          </a:xfrm>
          <a:prstGeom prst="rect">
            <a:avLst/>
          </a:prstGeom>
          <a:noFill/>
        </p:spPr>
        <p:txBody>
          <a:bodyPr wrap="square" lIns="72000" tIns="360000" rtlCol="0">
            <a:noAutofit/>
          </a:bodyPr>
          <a:lstStyle/>
          <a:p>
            <a:pPr marL="643500" indent="-571500">
              <a:lnSpc>
                <a:spcPts val="6800"/>
              </a:lnSpc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20"/>
              </a:buBlip>
            </a:pPr>
            <a:r>
              <a:rPr kumimoji="1" lang="ja-JP" altLang="en-US" sz="4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カーボンナノチューブが気になる方とお話したい！</a:t>
            </a:r>
            <a:endParaRPr kumimoji="1" lang="en-US" altLang="ja-JP" sz="4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72000">
              <a:lnSpc>
                <a:spcPts val="6800"/>
              </a:lnSpc>
              <a:spcBef>
                <a:spcPts val="1800"/>
              </a:spcBef>
              <a:spcAft>
                <a:spcPts val="1200"/>
              </a:spcAft>
              <a:buSzPct val="150000"/>
            </a:pPr>
            <a:r>
              <a:rPr kumimoji="1" lang="ja-JP" altLang="en-US" sz="4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（医療材料分野、とくにウェルカム！）</a:t>
            </a:r>
          </a:p>
          <a:p>
            <a:pPr marL="643500" indent="-571500">
              <a:lnSpc>
                <a:spcPts val="6800"/>
              </a:lnSpc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20"/>
              </a:buBlip>
            </a:pPr>
            <a:r>
              <a:rPr kumimoji="1" lang="ja-JP" altLang="en-US" sz="4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構造解析・電気化学的な評価ができる方とコラボしたい！</a:t>
            </a:r>
          </a:p>
          <a:p>
            <a:pPr marL="643500" indent="-571500">
              <a:lnSpc>
                <a:spcPts val="6800"/>
              </a:lnSpc>
              <a:spcBef>
                <a:spcPts val="1800"/>
              </a:spcBef>
              <a:spcAft>
                <a:spcPts val="1200"/>
              </a:spcAft>
              <a:buSzPct val="150000"/>
              <a:buBlip>
                <a:blip r:embed="rId20"/>
              </a:buBlip>
            </a:pPr>
            <a:r>
              <a:rPr kumimoji="1" lang="ja-JP" altLang="en-US" sz="4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高感度なボルタンメトリー測定に応用発展できます！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8EFF808-894B-1F4C-8FA6-E8A62767028B}"/>
              </a:ext>
            </a:extLst>
          </p:cNvPr>
          <p:cNvSpPr txBox="1"/>
          <p:nvPr/>
        </p:nvSpPr>
        <p:spPr>
          <a:xfrm>
            <a:off x="3838280" y="18947286"/>
            <a:ext cx="7442791" cy="6309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kumimoji="1" lang="ja-JP" altLang="en-US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カーボンナノチューブ（</a:t>
            </a:r>
            <a:r>
              <a:rPr kumimoji="1" lang="en-US" altLang="ja-JP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CNT</a:t>
            </a:r>
            <a:r>
              <a:rPr kumimoji="1" lang="ja-JP" altLang="en-US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  <a:endParaRPr kumimoji="1" lang="ja-JP" altLang="en-US" sz="36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BCA20D8-E2CA-9E40-8908-829AE339EFA7}"/>
              </a:ext>
            </a:extLst>
          </p:cNvPr>
          <p:cNvSpPr txBox="1"/>
          <p:nvPr/>
        </p:nvSpPr>
        <p:spPr>
          <a:xfrm>
            <a:off x="3838280" y="24910036"/>
            <a:ext cx="7442791" cy="6309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kumimoji="1" lang="ja-JP" altLang="en-US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層状複水酸化合物（</a:t>
            </a:r>
            <a:r>
              <a:rPr kumimoji="1" lang="en-US" altLang="ja-JP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LDH</a:t>
            </a:r>
            <a:r>
              <a:rPr kumimoji="1" lang="ja-JP" altLang="en-US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  <a:endParaRPr kumimoji="1" lang="ja-JP" altLang="en-US" sz="36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7C59B2EC-44BB-C44B-9A8A-CDD50466B988}"/>
              </a:ext>
            </a:extLst>
          </p:cNvPr>
          <p:cNvSpPr txBox="1"/>
          <p:nvPr/>
        </p:nvSpPr>
        <p:spPr>
          <a:xfrm>
            <a:off x="3838280" y="31713299"/>
            <a:ext cx="7442791" cy="1290162"/>
          </a:xfrm>
          <a:prstGeom prst="rect">
            <a:avLst/>
          </a:prstGeom>
          <a:solidFill>
            <a:srgbClr val="A9943F"/>
          </a:solidFill>
          <a:effectLst/>
        </p:spPr>
        <p:txBody>
          <a:bodyPr wrap="square" lIns="0" tIns="216000" rIns="0" bIns="0" rtlCol="0" anchor="ctr">
            <a:noAutofit/>
          </a:bodyPr>
          <a:lstStyle/>
          <a:p>
            <a:pPr algn="ctr"/>
            <a:r>
              <a:rPr kumimoji="1" lang="ja-JP" altLang="en-US" sz="5500" b="1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新規機能性ナノ材料</a:t>
            </a:r>
          </a:p>
        </p:txBody>
      </p:sp>
      <p:sp>
        <p:nvSpPr>
          <p:cNvPr id="28" name="下矢印 27">
            <a:extLst>
              <a:ext uri="{FF2B5EF4-FFF2-40B4-BE49-F238E27FC236}">
                <a16:creationId xmlns:a16="http://schemas.microsoft.com/office/drawing/2014/main" id="{0AD82CAD-E59C-C842-B3B7-2BF221622B9D}"/>
              </a:ext>
            </a:extLst>
          </p:cNvPr>
          <p:cNvSpPr/>
          <p:nvPr/>
        </p:nvSpPr>
        <p:spPr>
          <a:xfrm>
            <a:off x="7059945" y="30015706"/>
            <a:ext cx="999460" cy="1290161"/>
          </a:xfrm>
          <a:prstGeom prst="downArrow">
            <a:avLst/>
          </a:prstGeom>
          <a:solidFill>
            <a:srgbClr val="A994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図 28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85C386B9-D437-1845-A94A-DF59FED6D87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346575" y="25683974"/>
            <a:ext cx="6426200" cy="3924300"/>
          </a:xfrm>
          <a:prstGeom prst="rect">
            <a:avLst/>
          </a:prstGeom>
        </p:spPr>
      </p:pic>
      <p:pic>
        <p:nvPicPr>
          <p:cNvPr id="30" name="図 29" descr="ブラシ が含まれている画像&#10;&#10;自動的に生成された説明">
            <a:extLst>
              <a:ext uri="{FF2B5EF4-FFF2-40B4-BE49-F238E27FC236}">
                <a16:creationId xmlns:a16="http://schemas.microsoft.com/office/drawing/2014/main" id="{4FEE94AF-71CE-7843-ADCE-090B84E8616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984625" y="19683336"/>
            <a:ext cx="71501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763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240</TotalTime>
  <Words>135</Words>
  <Application>Microsoft Office PowerPoint</Application>
  <PresentationFormat>ユーザー設定</PresentationFormat>
  <Paragraphs>18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Meiryo</vt:lpstr>
      <vt:lpstr>Arial</vt:lpstr>
      <vt:lpstr>Calibri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中村景子</dc:creator>
  <cp:lastModifiedBy>北海道大学 女性研究者支援室</cp:lastModifiedBy>
  <cp:revision>19</cp:revision>
  <cp:lastPrinted>2020-09-29T05:12:28Z</cp:lastPrinted>
  <dcterms:created xsi:type="dcterms:W3CDTF">2020-01-17T03:06:56Z</dcterms:created>
  <dcterms:modified xsi:type="dcterms:W3CDTF">2020-09-30T01:16:02Z</dcterms:modified>
</cp:coreProperties>
</file>